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8" r:id="rId4"/>
    <p:sldId id="259" r:id="rId5"/>
    <p:sldId id="271" r:id="rId6"/>
    <p:sldId id="265" r:id="rId7"/>
    <p:sldId id="263" r:id="rId8"/>
    <p:sldId id="272" r:id="rId9"/>
    <p:sldId id="273" r:id="rId10"/>
    <p:sldId id="276" r:id="rId11"/>
    <p:sldId id="269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PPui6+8DUibyETZSt9smeGMbm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E5"/>
    <a:srgbClr val="8FC3CC"/>
    <a:srgbClr val="ABCBDA"/>
    <a:srgbClr val="53A9B0"/>
    <a:srgbClr val="A9DCD0"/>
    <a:srgbClr val="8BCABE"/>
    <a:srgbClr val="106F99"/>
    <a:srgbClr val="017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3B0272-F736-4F65-8C04-0B04B024BABC}">
  <a:tblStyle styleId="{023B0272-F736-4F65-8C04-0B04B024BAB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7E7155-DAA6-4092-83B0-F8C8AF65DA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4" autoAdjust="0"/>
  </p:normalViewPr>
  <p:slideViewPr>
    <p:cSldViewPr snapToGrid="0">
      <p:cViewPr varScale="1">
        <p:scale>
          <a:sx n="105" d="100"/>
          <a:sy n="105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57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686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066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257300" y="3891033"/>
            <a:ext cx="9750551" cy="89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buSzPts val="3600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«Муниципальная модель выявления и сопровождения талантов»</a:t>
            </a:r>
            <a:br>
              <a:rPr lang="ru-RU" sz="3600" b="1" dirty="0" smtClean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831634" y="5385816"/>
            <a:ext cx="6670972" cy="42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ru-RU" sz="3200" dirty="0" smtClean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ТАЛАНТЛИВЫЙ ЧЕЛОВЕК ТАЛАНТЛИВ ВО ВСЕМ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58" y="389196"/>
            <a:ext cx="896251" cy="10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" y="5811714"/>
            <a:ext cx="12192000" cy="1046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683" y="2735762"/>
            <a:ext cx="2070000" cy="188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991225"/>
            <a:ext cx="12192000" cy="866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89"/>
            <a:ext cx="12192000" cy="11525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lang="ru-RU" dirty="0">
              <a:solidFill>
                <a:srgbClr val="106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246"/>
            <a:ext cx="1181100" cy="115641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25700"/>
              </p:ext>
            </p:extLst>
          </p:nvPr>
        </p:nvGraphicFramePr>
        <p:xfrm>
          <a:off x="0" y="5590254"/>
          <a:ext cx="12192000" cy="4009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0120">
                  <a:extLst>
                    <a:ext uri="{9D8B030D-6E8A-4147-A177-3AD203B41FA5}">
                      <a16:colId xmlns:a16="http://schemas.microsoft.com/office/drawing/2014/main" val="2671950634"/>
                    </a:ext>
                  </a:extLst>
                </a:gridCol>
                <a:gridCol w="2075180">
                  <a:extLst>
                    <a:ext uri="{9D8B030D-6E8A-4147-A177-3AD203B41FA5}">
                      <a16:colId xmlns:a16="http://schemas.microsoft.com/office/drawing/2014/main" val="4238073984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137409471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497910149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0940534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9506657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8521658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1429728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7486325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3009041455"/>
                    </a:ext>
                  </a:extLst>
                </a:gridCol>
              </a:tblGrid>
              <a:tr h="400971"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8744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4" y="1180713"/>
            <a:ext cx="2552700" cy="329405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Назначение муниципального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координатора, утверждение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муниципальной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программы, формирование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муниципального координационного совета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по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выявлению, поддержке и сопровождению талантливых детей и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молодежи города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Мегиона;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Создание муниципального центра выявления, поддержки и сопровождения одаренных детей и молодежи;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693" y="2598151"/>
            <a:ext cx="2243139" cy="147564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кабинета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ПромРобоквантум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рамках реализации проекта Школьный технопарка базе МАОУ «СОШ№2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5832" y="2598152"/>
            <a:ext cx="2269337" cy="147564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 технопарка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им.А.В.Жагрина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МАОУ «СОШ №3»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5353050"/>
            <a:ext cx="12192001" cy="2372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Межрегионального интеллектуального турнира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«Умножая таланты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2696" y="4049739"/>
            <a:ext cx="9639302" cy="43047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реализация совместных межведомственных образовательных, спортивных и культурных проектов, в том числе с привлечением социальных партнеров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9480" y="1901174"/>
            <a:ext cx="1724026" cy="11625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анализ, корректировка муниципальной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474765"/>
            <a:ext cx="12192001" cy="8782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и участие одаренных детей и молодежи в мероприятиях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65169" y="3063737"/>
            <a:ext cx="3421854" cy="9718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дальнейшее развитие школьного технопарка совместно с ПАО «Славнефть-Мегионнефтегаз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79790" y="1334824"/>
            <a:ext cx="1724026" cy="116072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анализ, корректировка муниципальной программы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87023" y="2495551"/>
            <a:ext cx="1704975" cy="15471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 и мероприятиями технической направленности детей и молодёжи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323849" y="1"/>
            <a:ext cx="11363325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b="1" dirty="0">
                <a:solidFill>
                  <a:srgbClr val="106F99"/>
                </a:solidFill>
              </a:rPr>
              <a:t>Роли в команде</a:t>
            </a:r>
            <a:endParaRPr sz="3200" dirty="0">
              <a:solidFill>
                <a:srgbClr val="106F99"/>
              </a:solidFill>
            </a:endParaRPr>
          </a:p>
        </p:txBody>
      </p:sp>
      <p:graphicFrame>
        <p:nvGraphicFramePr>
          <p:cNvPr id="222" name="Google Shape;222;p14"/>
          <p:cNvGraphicFramePr/>
          <p:nvPr>
            <p:extLst>
              <p:ext uri="{D42A27DB-BD31-4B8C-83A1-F6EECF244321}">
                <p14:modId xmlns:p14="http://schemas.microsoft.com/office/powerpoint/2010/main" val="143504076"/>
              </p:ext>
            </p:extLst>
          </p:nvPr>
        </p:nvGraphicFramePr>
        <p:xfrm>
          <a:off x="323849" y="1200932"/>
          <a:ext cx="11363325" cy="4450192"/>
        </p:xfrm>
        <a:graphic>
          <a:graphicData uri="http://schemas.openxmlformats.org/drawingml/2006/table">
            <a:tbl>
              <a:tblPr>
                <a:tableStyleId>{B37E7155-DAA6-4092-83B0-F8C8AF65DA21}</a:tableStyleId>
              </a:tblPr>
              <a:tblGrid>
                <a:gridCol w="315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7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в команде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5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А.В.Петриченко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заместитель главы города по социальной политике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координатор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деятельности в муниципалитете по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выявлению, поддержке и сопровождению талантливых детей и молодежи, Председатель координационного совета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89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Т.Ю.Метринская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директор департамента образования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направлению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 реализацией муниципальной программы по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выявлению, поддержке и сопровождению талантливых детей и молодежи в области образования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89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Э.М.Табаченко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начальник отдела физической культуры и спорта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 реализацией  муниципальной программы по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выявлению, поддержке и сопровождению талантливых детей и молодежи в области физической культуры и спорта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89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Л.П.Лалаянц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начальник отдела культуры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 реализацией  муниципальной программы по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выявлению, поддержке и сопровождению талантливых детей и молодежи в области культуры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89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организаций в сфере образования,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культуры, физической культуры и спорта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 муниципальной программы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 муниципальной программы по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выявлению, поддержке и сопровождению талантливых детей и молодежи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246"/>
            <a:ext cx="1181100" cy="1156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5991225"/>
            <a:ext cx="12192000" cy="86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" y="26245"/>
            <a:ext cx="12192000" cy="148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b="1" dirty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цель, результаты и эффекты</a:t>
            </a:r>
            <a:endParaRPr sz="3200" dirty="0">
              <a:solidFill>
                <a:srgbClr val="106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0" y="1511984"/>
            <a:ext cx="5955488" cy="219138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Стратегическая цель – 2032: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Увеличение до 30% количества </a:t>
            </a:r>
            <a:r>
              <a:rPr lang="ru-RU" sz="16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детей и молодежи в возрасте от 7 до 35 </a:t>
            </a:r>
            <a:r>
              <a:rPr lang="ru-RU" sz="1600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лет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у которых выявлены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способности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таланты, а также  охваченных формами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развития образовательных достижений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(в том числе из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перечня олимпиад и иных интеллектуальных и/или творческих конкурсов, мероприятий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5955488" y="1511987"/>
            <a:ext cx="6236512" cy="42997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Задачи: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1.Назначение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муниципального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координатора направления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 выявлению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ru-RU" sz="1600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 поддержке </a:t>
            </a:r>
            <a:r>
              <a:rPr lang="ru-RU" sz="16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развитию </a:t>
            </a:r>
            <a:r>
              <a:rPr lang="ru-RU" sz="16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способностей и талантов у детей и молодежи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2.Развитие муниципальной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системы выявления, </a:t>
            </a:r>
            <a:r>
              <a:rPr lang="ru-RU" sz="1600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поддержки </a:t>
            </a:r>
            <a:r>
              <a:rPr lang="ru-RU" sz="16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и развития способностей и талантов у детей и молодежи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города Мегиона;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3.У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величение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доли квалифицированных и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мотивированных педагогов осуществляющих деятельность по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выявлению,</a:t>
            </a:r>
            <a:r>
              <a:rPr lang="ru-RU" sz="16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поддержке и развитию способностей и талантов у детей и молодежи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</a:t>
            </a:r>
          </a:p>
          <a:p>
            <a:pPr lvl="0" algn="just"/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4.Межведомственное взаимодействие и привлечение социально ориентированных партнеров.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5.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Формирование заинтересованности участия родителей, а также стимулирование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поощрение талантливых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детей и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молодежи.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3703372"/>
            <a:ext cx="5955488" cy="210834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Результаты:</a:t>
            </a:r>
          </a:p>
          <a:p>
            <a:pPr lvl="0" algn="ctr"/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1.Участие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мероприятиях регионального и всероссийского уровня;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2.Профессиональное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определение, стажировки, гранты, стипендии. Целевое обучение;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.Реализация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полученных компетенций на практике с целью развития и участия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жизни города.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5811714"/>
            <a:ext cx="12192000" cy="1046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45"/>
            <a:ext cx="1285875" cy="1258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5811714"/>
            <a:ext cx="12192000" cy="1046285"/>
          </a:xfrm>
          <a:prstGeom prst="rect">
            <a:avLst/>
          </a:prstGeom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285875" y="26245"/>
            <a:ext cx="9286875" cy="126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 b="1" dirty="0">
                <a:solidFill>
                  <a:srgbClr val="106F99"/>
                </a:solidFill>
              </a:rPr>
              <a:t>Муниципальная модель сопровождения талантов: анализ ситуации</a:t>
            </a:r>
            <a:endParaRPr dirty="0">
              <a:solidFill>
                <a:srgbClr val="106F99"/>
              </a:solidFill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" y="1290320"/>
            <a:ext cx="3362959" cy="20777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Талант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- это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выдающиеся природные способности человека, проявляемые в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определенной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сфере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деятельности</a:t>
            </a: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-1" y="3373120"/>
            <a:ext cx="4010527" cy="243351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Нормативно-правовые акты: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Национальный проект «Образование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»;</a:t>
            </a:r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just"/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-Федеральный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проект «Успех каждого ребенка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»;</a:t>
            </a:r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just"/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-Стратегия научно-технологического развития Российской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Федерации;</a:t>
            </a:r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just"/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-Концепция развития дополнительного образования детей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2030; </a:t>
            </a:r>
            <a:endParaRPr lang="ru-RU"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just"/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-НПА регионального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 муниципального уровня.</a:t>
            </a:r>
            <a:endParaRPr sz="16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362960" y="1290320"/>
            <a:ext cx="4973320" cy="20777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Адресаты: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sz="18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молодежь </a:t>
            </a:r>
            <a:r>
              <a:rPr lang="ru-RU" sz="18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в возрасте от 7 до 35 лет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у которых выявлены способности и таланты</a:t>
            </a:r>
            <a:endParaRPr lang="ru-RU" sz="1800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8336280" y="1290320"/>
            <a:ext cx="3855720" cy="20777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Ключевые субъекты: </a:t>
            </a:r>
            <a:endParaRPr lang="ru-RU" sz="18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/>
            <a:r>
              <a:rPr lang="ru-RU" sz="18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Дети и молодежь </a:t>
            </a:r>
            <a:endParaRPr lang="ru-RU" sz="1800" dirty="0" smtClean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Педагоги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Родители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Социальные партнеры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0180320" y="3368040"/>
            <a:ext cx="2011680" cy="243859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Результаты в рейтинге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муниципалитетов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(из докладов)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0" y="5806634"/>
            <a:ext cx="12192000" cy="4882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Ключевые дефициты системы сопровождения талантов</a:t>
            </a:r>
            <a:r>
              <a:rPr lang="ru-RU" sz="14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Отсутствие на территории города учреждений дополнительного образования и свободных помещений, недостаточное количество профильных специалистов 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2620" y="3769766"/>
            <a:ext cx="1524000" cy="452846"/>
          </a:xfrm>
          <a:prstGeom prst="rect">
            <a:avLst/>
          </a:prstGeom>
          <a:solidFill>
            <a:srgbClr val="ABCBD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10525" y="3372698"/>
            <a:ext cx="1731631" cy="452846"/>
          </a:xfrm>
          <a:prstGeom prst="rect">
            <a:avLst/>
          </a:prstGeom>
          <a:solidFill>
            <a:srgbClr val="ABCBD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1510" y="4708775"/>
            <a:ext cx="1731631" cy="452846"/>
          </a:xfrm>
          <a:prstGeom prst="rect">
            <a:avLst/>
          </a:prstGeom>
          <a:solidFill>
            <a:srgbClr val="ABCBD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технопарк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62975" y="3374039"/>
            <a:ext cx="1617344" cy="1078015"/>
          </a:xfrm>
          <a:prstGeom prst="rect">
            <a:avLst/>
          </a:prstGeom>
          <a:solidFill>
            <a:srgbClr val="ABCBD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ru-RU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ресурсы:</a:t>
            </a:r>
            <a:endParaRPr lang="ru-RU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РМЦ,</a:t>
            </a:r>
          </a:p>
          <a:p>
            <a:pPr lvl="0" algn="ctr">
              <a:buClrTx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РЦОД,</a:t>
            </a:r>
          </a:p>
          <a:p>
            <a:pPr lvl="0" algn="ctr">
              <a:buClrTx/>
            </a:pPr>
            <a:r>
              <a:rPr lang="ru-RU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Кванториумы</a:t>
            </a:r>
            <a:endParaRPr lang="ru-RU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2" idx="3"/>
            <a:endCxn id="17" idx="1"/>
          </p:cNvCxnSpPr>
          <p:nvPr/>
        </p:nvCxnSpPr>
        <p:spPr>
          <a:xfrm flipV="1">
            <a:off x="7856620" y="3913047"/>
            <a:ext cx="706355" cy="8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1"/>
            <a:endCxn id="16" idx="3"/>
          </p:cNvCxnSpPr>
          <p:nvPr/>
        </p:nvCxnSpPr>
        <p:spPr>
          <a:xfrm flipH="1">
            <a:off x="5753141" y="3996189"/>
            <a:ext cx="579479" cy="93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562975" y="4722620"/>
            <a:ext cx="1615739" cy="1089094"/>
          </a:xfrm>
          <a:prstGeom prst="rect">
            <a:avLst/>
          </a:prstGeom>
          <a:solidFill>
            <a:srgbClr val="ABCBD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партнер: ПАО «Славнефть-Мегионнефтегаз»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32620" y="4518466"/>
            <a:ext cx="1524000" cy="452846"/>
          </a:xfrm>
          <a:prstGeom prst="rect">
            <a:avLst/>
          </a:prstGeom>
          <a:solidFill>
            <a:srgbClr val="ABCBDA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события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>
            <a:stCxn id="43" idx="0"/>
            <a:endCxn id="2" idx="2"/>
          </p:cNvCxnSpPr>
          <p:nvPr/>
        </p:nvCxnSpPr>
        <p:spPr>
          <a:xfrm flipV="1">
            <a:off x="7094620" y="4222612"/>
            <a:ext cx="0" cy="29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5" idx="3"/>
          </p:cNvCxnSpPr>
          <p:nvPr/>
        </p:nvCxnSpPr>
        <p:spPr>
          <a:xfrm flipH="1" flipV="1">
            <a:off x="5742156" y="3599121"/>
            <a:ext cx="590464" cy="919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3" idx="3"/>
            <a:endCxn id="17" idx="1"/>
          </p:cNvCxnSpPr>
          <p:nvPr/>
        </p:nvCxnSpPr>
        <p:spPr>
          <a:xfrm flipV="1">
            <a:off x="7856620" y="3913047"/>
            <a:ext cx="706355" cy="831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6" idx="3"/>
          </p:cNvCxnSpPr>
          <p:nvPr/>
        </p:nvCxnSpPr>
        <p:spPr>
          <a:xfrm flipH="1">
            <a:off x="5753141" y="4744578"/>
            <a:ext cx="578677" cy="19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" idx="3"/>
            <a:endCxn id="30" idx="1"/>
          </p:cNvCxnSpPr>
          <p:nvPr/>
        </p:nvCxnSpPr>
        <p:spPr>
          <a:xfrm>
            <a:off x="7856620" y="3996189"/>
            <a:ext cx="706355" cy="12709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" idx="1"/>
            <a:endCxn id="15" idx="3"/>
          </p:cNvCxnSpPr>
          <p:nvPr/>
        </p:nvCxnSpPr>
        <p:spPr>
          <a:xfrm flipH="1" flipV="1">
            <a:off x="5742156" y="3599121"/>
            <a:ext cx="590464" cy="397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5" idx="2"/>
            <a:endCxn id="16" idx="0"/>
          </p:cNvCxnSpPr>
          <p:nvPr/>
        </p:nvCxnSpPr>
        <p:spPr>
          <a:xfrm>
            <a:off x="4876341" y="3825544"/>
            <a:ext cx="10985" cy="8832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45"/>
            <a:ext cx="1285875" cy="1258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2352675" y="26245"/>
            <a:ext cx="8220076" cy="125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2800" b="1" dirty="0">
                <a:solidFill>
                  <a:srgbClr val="106F99"/>
                </a:solidFill>
              </a:rPr>
              <a:t>Муниципальная модель сопровождения талантов: образ будущего 2032</a:t>
            </a:r>
            <a:endParaRPr dirty="0">
              <a:solidFill>
                <a:srgbClr val="106F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" y="3373120"/>
            <a:ext cx="5534023" cy="243859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Необходимое нормативно правовое обеспечение: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1.Муниципальный координационный совет;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2.Муниципальная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программа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выявления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поддержки и сопровождения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одаренных детей и молодежи от 7 до 35 (+ дорожная карта);</a:t>
            </a:r>
          </a:p>
          <a:p>
            <a:pPr algn="just"/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3.Муниципальный центр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выявления, поддержки и сопровождения одаренных детей и молодежи</a:t>
            </a: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362960" y="1290320"/>
            <a:ext cx="4973320" cy="20777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3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Доля охвата </a:t>
            </a:r>
            <a:r>
              <a:rPr lang="ru-RU" sz="135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целевой аудитории - 30%:</a:t>
            </a:r>
            <a:r>
              <a:rPr lang="ru-RU" sz="13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дети </a:t>
            </a:r>
            <a:r>
              <a:rPr lang="ru-RU" sz="13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 молодежь в возрасте от 7 до 35 лет, у которых выявлены способности и таланты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Ключевые ценности </a:t>
            </a:r>
            <a:r>
              <a:rPr lang="ru-RU" sz="135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 целевой </a:t>
            </a:r>
            <a:r>
              <a:rPr lang="ru-RU" sz="135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группы:</a:t>
            </a:r>
            <a:r>
              <a:rPr lang="ru-RU" sz="135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1.Участие и успешное выступление (победители и призеры) в мероприятиях регионального и всероссийского уровня;</a:t>
            </a:r>
          </a:p>
          <a:p>
            <a:pPr lvl="0" algn="just"/>
            <a:r>
              <a:rPr lang="ru-RU" sz="13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2.Профессиональное</a:t>
            </a:r>
            <a:r>
              <a:rPr lang="ru-RU" sz="135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35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определение, стажировки, гранты, </a:t>
            </a:r>
            <a:r>
              <a:rPr lang="ru-RU" sz="13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стипендии. Целевое </a:t>
            </a:r>
            <a:r>
              <a:rPr lang="ru-RU" sz="13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обучение, трудоустройство;</a:t>
            </a:r>
          </a:p>
          <a:p>
            <a:pPr lvl="0"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.Реализация полученных компетенций на практике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целью развития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 участия  в жизни города.</a:t>
            </a:r>
            <a:endParaRPr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8336279" y="1290320"/>
            <a:ext cx="3855721" cy="20777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Ключевые субъекты: 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1.Центр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 работе с одаренными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детьми и молодежью;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Представители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реального сектора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экономики;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Межведомственное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взаимодействие в сфере культуры-спорта-образования-молодежной политики.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534026" y="3368039"/>
            <a:ext cx="6657976" cy="24436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Целевой результат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рейтинге 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муниципалитетов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Войти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10 лучших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" y="1290320"/>
            <a:ext cx="3362959" cy="20777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Наши заделы и сильные </a:t>
            </a:r>
            <a:r>
              <a:rPr lang="ru-RU" sz="1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стороны: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1.Школьный технопарк (+развитие и открытие новых направлений);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Наличие социального партнера -  «Славнефть-Мегионнефтегаз»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5811714"/>
            <a:ext cx="12192000" cy="1046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45"/>
            <a:ext cx="1285875" cy="1258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7031830" y="4730781"/>
            <a:ext cx="0" cy="402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8" idx="2"/>
            <a:endCxn id="17" idx="0"/>
          </p:cNvCxnSpPr>
          <p:nvPr/>
        </p:nvCxnSpPr>
        <p:spPr>
          <a:xfrm>
            <a:off x="3767137" y="1849404"/>
            <a:ext cx="1995488" cy="223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46"/>
            <a:ext cx="12192000" cy="73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управления</a:t>
            </a:r>
            <a:endParaRPr lang="ru-RU" sz="2800" dirty="0">
              <a:solidFill>
                <a:srgbClr val="106F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45"/>
            <a:ext cx="1285875" cy="1258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" y="5811714"/>
            <a:ext cx="12192000" cy="104628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24238" y="2072405"/>
            <a:ext cx="4676774" cy="590550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координационный совет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74" y="762000"/>
            <a:ext cx="4962525" cy="1087404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Мегиона:</a:t>
            </a:r>
          </a:p>
          <a:p>
            <a:pPr marL="72000"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города по социальной политике; </a:t>
            </a:r>
          </a:p>
          <a:p>
            <a:pPr marL="72000"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органов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сфере: образования, физической культуры и спорта, культуры и молодежной политики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98040" y="3548476"/>
            <a:ext cx="4702971" cy="589395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Муниципальный центр выявления, поддержки и сопровождения одаренных детей и молодежи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01099" y="762000"/>
            <a:ext cx="2967035" cy="1328529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партнеры:</a:t>
            </a:r>
          </a:p>
          <a:p>
            <a:pPr marL="72000"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Предприятия;</a:t>
            </a:r>
          </a:p>
          <a:p>
            <a:pPr marL="72000"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предприниматели;</a:t>
            </a:r>
          </a:p>
          <a:p>
            <a:pPr marL="72000"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 Жители города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38513" y="5050361"/>
            <a:ext cx="2138364" cy="590550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Образовательные организации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62648" y="5050362"/>
            <a:ext cx="2138364" cy="590550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Школьный технопарк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407695" y="4730781"/>
            <a:ext cx="0" cy="299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8801098" y="3548475"/>
            <a:ext cx="2967035" cy="867399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ресурсы:</a:t>
            </a:r>
          </a:p>
          <a:p>
            <a:pPr lvl="0" algn="ctr">
              <a:buClrTx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РМЦ,</a:t>
            </a:r>
          </a:p>
          <a:p>
            <a:pPr lvl="0" algn="ctr">
              <a:buClrTx/>
            </a:pPr>
            <a:r>
              <a:rPr lang="ru-RU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РЦОД,</a:t>
            </a:r>
          </a:p>
          <a:p>
            <a:pPr lvl="0" algn="ctr">
              <a:buClrTx/>
            </a:pPr>
            <a:r>
              <a:rPr lang="ru-RU" kern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Кванториумы</a:t>
            </a:r>
            <a:endParaRPr lang="ru-RU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21" idx="3"/>
            <a:endCxn id="45" idx="1"/>
          </p:cNvCxnSpPr>
          <p:nvPr/>
        </p:nvCxnSpPr>
        <p:spPr>
          <a:xfrm>
            <a:off x="8101011" y="3843174"/>
            <a:ext cx="700087" cy="139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5" idx="1"/>
            <a:endCxn id="39" idx="3"/>
          </p:cNvCxnSpPr>
          <p:nvPr/>
        </p:nvCxnSpPr>
        <p:spPr>
          <a:xfrm flipH="1">
            <a:off x="8101012" y="3982175"/>
            <a:ext cx="700086" cy="1363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424238" y="2667206"/>
            <a:ext cx="4676774" cy="5836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Координация, контроль, мониторинг деятельности в муниципалитете по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выявлению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поддержке и сопровождению талантливых детей и молодежи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98041" y="4140231"/>
            <a:ext cx="4702970" cy="590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работы организаций по направлению, ведение банка данных ОД, деятельность по организации и участию в мероприятиях, конкурсах, профильных сменах и др.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единительная линия 68"/>
          <p:cNvCxnSpPr>
            <a:stCxn id="55" idx="2"/>
            <a:endCxn id="21" idx="0"/>
          </p:cNvCxnSpPr>
          <p:nvPr/>
        </p:nvCxnSpPr>
        <p:spPr>
          <a:xfrm flipH="1">
            <a:off x="5749526" y="3250841"/>
            <a:ext cx="13099" cy="297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801098" y="2090529"/>
            <a:ext cx="2967035" cy="5899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поддержки в проведении мероприятий, сетевое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взаимодействие, спонсорская помощь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62606" y="4170868"/>
            <a:ext cx="2138364" cy="590550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Учреждения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62606" y="5050361"/>
            <a:ext cx="2138364" cy="590550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Спортивные учреждения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Прямая соединительная линия 88"/>
          <p:cNvCxnSpPr>
            <a:stCxn id="21" idx="1"/>
            <a:endCxn id="86" idx="3"/>
          </p:cNvCxnSpPr>
          <p:nvPr/>
        </p:nvCxnSpPr>
        <p:spPr>
          <a:xfrm flipH="1">
            <a:off x="3000970" y="3843174"/>
            <a:ext cx="397070" cy="6229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21" idx="1"/>
            <a:endCxn id="87" idx="3"/>
          </p:cNvCxnSpPr>
          <p:nvPr/>
        </p:nvCxnSpPr>
        <p:spPr>
          <a:xfrm flipH="1">
            <a:off x="3000970" y="3843174"/>
            <a:ext cx="397070" cy="1502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stCxn id="30" idx="1"/>
            <a:endCxn id="17" idx="3"/>
          </p:cNvCxnSpPr>
          <p:nvPr/>
        </p:nvCxnSpPr>
        <p:spPr>
          <a:xfrm flipH="1">
            <a:off x="8101012" y="1426265"/>
            <a:ext cx="700087" cy="941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30" idx="1"/>
            <a:endCxn id="21" idx="3"/>
          </p:cNvCxnSpPr>
          <p:nvPr/>
        </p:nvCxnSpPr>
        <p:spPr>
          <a:xfrm flipH="1">
            <a:off x="8101011" y="1426265"/>
            <a:ext cx="700088" cy="2416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18" idx="3"/>
            <a:endCxn id="30" idx="1"/>
          </p:cNvCxnSpPr>
          <p:nvPr/>
        </p:nvCxnSpPr>
        <p:spPr>
          <a:xfrm>
            <a:off x="6248399" y="1305702"/>
            <a:ext cx="2552700" cy="1205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145256" y="2072405"/>
            <a:ext cx="2928938" cy="590550"/>
          </a:xfrm>
          <a:prstGeom prst="rect">
            <a:avLst/>
          </a:prstGeom>
          <a:solidFill>
            <a:srgbClr val="8FC3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ctr"/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МКУ «Центр развития образования»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45255" y="2676781"/>
            <a:ext cx="2928939" cy="9128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" lvl="0" algn="just"/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Подготовка квалифицированных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 мотивированных </a:t>
            </a:r>
            <a:r>
              <a:rPr lang="ru-RU" sz="1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педагогов осуществляющих </a:t>
            </a:r>
            <a:r>
              <a:rPr lang="ru-RU" sz="1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деятельность по выявлению, поддержке и сопровождению талантливых детей и молодежи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Прямая соединительная линия 115"/>
          <p:cNvCxnSpPr>
            <a:stCxn id="108" idx="3"/>
            <a:endCxn id="17" idx="1"/>
          </p:cNvCxnSpPr>
          <p:nvPr/>
        </p:nvCxnSpPr>
        <p:spPr>
          <a:xfrm>
            <a:off x="3074194" y="2367680"/>
            <a:ext cx="3500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78915" y="0"/>
            <a:ext cx="12094035" cy="85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2400" b="1" dirty="0">
                <a:solidFill>
                  <a:srgbClr val="106F99"/>
                </a:solidFill>
              </a:rPr>
              <a:t>Ресурсы, необходимые для реализации</a:t>
            </a:r>
            <a:endParaRPr sz="2400" dirty="0">
              <a:solidFill>
                <a:srgbClr val="106F99"/>
              </a:solidFill>
            </a:endParaRPr>
          </a:p>
        </p:txBody>
      </p:sp>
      <p:graphicFrame>
        <p:nvGraphicFramePr>
          <p:cNvPr id="193" name="Google Shape;193;p10"/>
          <p:cNvGraphicFramePr/>
          <p:nvPr>
            <p:extLst>
              <p:ext uri="{D42A27DB-BD31-4B8C-83A1-F6EECF244321}">
                <p14:modId xmlns:p14="http://schemas.microsoft.com/office/powerpoint/2010/main" val="1336485513"/>
              </p:ext>
            </p:extLst>
          </p:nvPr>
        </p:nvGraphicFramePr>
        <p:xfrm>
          <a:off x="1" y="854688"/>
          <a:ext cx="12172949" cy="4957026"/>
        </p:xfrm>
        <a:graphic>
          <a:graphicData uri="http://schemas.openxmlformats.org/drawingml/2006/table">
            <a:tbl>
              <a:tblPr>
                <a:noFill/>
                <a:tableStyleId>{B37E7155-DAA6-4092-83B0-F8C8AF65DA21}</a:tableStyleId>
              </a:tblPr>
              <a:tblGrid>
                <a:gridCol w="164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40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Имеющиеся ресурсы 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31750" marB="3175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Необходимые ресурсы (дефициты)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31750" marB="3175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Источники 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31750" marB="317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6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C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осуществляется в рамках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программы «Развитие образование»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C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учреждений дополнительного образования с сфере образования.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на осуществление деятельности муниципального центра, обучение педагогов, участие обучающихся в выездных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мероприятиях</a:t>
                      </a:r>
                    </a:p>
                  </a:txBody>
                  <a:tcPr marL="91450" marR="91450" marT="45725" marB="45725">
                    <a:solidFill>
                      <a:srgbClr val="C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финансирование в рамках реализации муниципальной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C5E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8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Материально-технические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оснащение ОО по предметным областям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необходимых площадей.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объединений,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лабораторий,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клубов необходимым оборудованием, для реализации мероприятий и работы этих структур в технической и естественно-научной направленности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грантах, инициативное бюджетирование, спонсорская помощь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4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(перечислить списком)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C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база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 (база педагогов)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Непрерывное повышение уровня компетенций педагогов и специалистов (повышение квалификации, формы, тренинги, участие в мероприятиях, проектной деятельности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C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Дефициты в узконаправленных специалистах (направлений: техническая, естественно-научной направленности, ОВЗ)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C5E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переподготовки/повышения квалификации.  Участие в научных конференциях, форумах, взаимодействие с научными организациями.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в районе для привлечения специалистов в сельской местности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rgbClr val="C5E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5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Репутационные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 и победители региональных и всероссийских мероприятий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единого муниципального координирующего центра по работе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талантливыми и одаренными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 и молодежью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Грантовые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ассигнования, конкурсы школьного инициативного бюджетирования, Нацпроекты,  спонсорская помощь в лице депутатов, меценатов.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СМИ, активная работа в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соцсетях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5" y="71745"/>
            <a:ext cx="654510" cy="6732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" y="5811714"/>
            <a:ext cx="12192000" cy="104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1838325" y="119138"/>
            <a:ext cx="8020050" cy="114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b="1" dirty="0" smtClean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</a:t>
            </a:r>
            <a:r>
              <a:rPr lang="ru-RU" sz="3200" b="1" dirty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</a:t>
            </a:r>
            <a:endParaRPr sz="3200" dirty="0">
              <a:solidFill>
                <a:srgbClr val="106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5811714"/>
            <a:ext cx="12192000" cy="1046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45"/>
            <a:ext cx="1285875" cy="12589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1285238"/>
            <a:ext cx="12191998" cy="26200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Технопарк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МАОУ «СОШ№2» в 2020 году создан кабинет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Аэроквантум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создан кабинет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Промдизайнквантум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 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работа по созданию кабинета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ПромРобоквантум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на базе МАОУ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работа по созданию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Хайтек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зоны» на спонсорские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 ПАО «Славнефть-Мегионнефтегаз»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системы непрерывного образования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научно-технического творчества с 1 по 11 класс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1.Доступное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дополнительное образование различного формата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2.Вовлечение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инженерно-техническое и естественное-научное образование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3.Совместные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и интегрированные программы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4.Индивидуальные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траектории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5.Интеграция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65076"/>
            <a:ext cx="1962150" cy="1181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67" y="3924299"/>
            <a:ext cx="3039611" cy="2279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4266" y="3924299"/>
            <a:ext cx="3039610" cy="2279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944" y="3924299"/>
            <a:ext cx="5063656" cy="227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1047749" y="26245"/>
            <a:ext cx="7820027" cy="99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b="1" dirty="0" smtClean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</a:t>
            </a:r>
            <a:r>
              <a:rPr lang="ru-RU" sz="3200" b="1" dirty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</a:t>
            </a:r>
            <a:endParaRPr sz="3200" dirty="0">
              <a:solidFill>
                <a:srgbClr val="106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5811714"/>
            <a:ext cx="12192000" cy="1046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45"/>
            <a:ext cx="1142999" cy="10215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047750"/>
            <a:ext cx="12191999" cy="2057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интеллектуальный турнир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«Умножая таланты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«Умножая таланты» для старшеклассников проводится с целью выявления и развития у обучающихся творческих способностей и интереса к проектной, научно-исследовательской, инженерно-технической, изобретательской, творческой деятельности, популяризации научных знаний и достижений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список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 в нефтегазовой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в нефтегазовой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Нефтехимия;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Математика;</a:t>
            </a:r>
          </a:p>
        </p:txBody>
      </p:sp>
      <p:sp>
        <p:nvSpPr>
          <p:cNvPr id="3" name="AutoShape 2" descr="https://sun9-88.userapi.com/impg/2TeP2J8EISoxoFe4sWzxra7YaCkBKvb2JQpP5A/G2n0kVA2wls.jpg?size=828x551&amp;quality=95&amp;sign=8d252124a58d91e756051096596bddb8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2902"/>
            <a:ext cx="4092575" cy="2688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684" y="3122902"/>
            <a:ext cx="4024315" cy="2688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575" y="3122902"/>
            <a:ext cx="4075111" cy="2688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776" y="0"/>
            <a:ext cx="3219450" cy="10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1285875" y="119138"/>
            <a:ext cx="6515100" cy="9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b="1" dirty="0" smtClean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</a:t>
            </a:r>
            <a:r>
              <a:rPr lang="ru-RU" sz="3200" b="1" dirty="0">
                <a:solidFill>
                  <a:srgbClr val="106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</a:t>
            </a:r>
            <a:endParaRPr sz="3200" dirty="0">
              <a:solidFill>
                <a:srgbClr val="106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5964114"/>
            <a:ext cx="12192000" cy="1046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45"/>
            <a:ext cx="1285875" cy="12589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628775"/>
            <a:ext cx="6257925" cy="43353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профориентационный технопарк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им.А.В.Жагрина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МАОУ «СОШ №3»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реализации модели образовательного консорциума «Технопарк» как системы поддержки и развития технического творчества обучающихся в условиях инновационной развивающейся образовательной среды в рамках реализации ФГОС.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координации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участников консорциума по развитию технического творчества.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инженерно-конструкторских, изобретательских, исследовательских компетенций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технического творчества.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педагогических работников для руководства исследовательской, конструкторской и проектной деятельностью обучающихся посредством активизации их участия в мероприятиях различного уровня и интегративного взаимодействия.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программно-методического обеспечения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направлений деятельности консорциума «Технопарк».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консорциума современным оборудованием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7" y="3620330"/>
            <a:ext cx="7505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6" y="742951"/>
            <a:ext cx="5734051" cy="2809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7925" y="3552825"/>
            <a:ext cx="5934074" cy="24112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проекта: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Организационный этап. 1 полугодие 2025 г.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защита проекта создания Технопарка.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этап. Реализация проекта. 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 - Создание и функционирование лаборатории «Физика – Механика». Разработка и модернизация программно-методического обеспечения деятельности консорциума.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– 2026 гг. – Создание и функционирование лабораторий «Нефти и газа – Добыча», «Нефти и газа – Бурение», «Химия Нефти и газа»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Функционирование Технопарка.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2025 г. запуск деятельности Технопарка. Выход на «полную мощность» планируется  в 2026 году.</a:t>
            </a:r>
          </a:p>
        </p:txBody>
      </p:sp>
    </p:spTree>
    <p:extLst>
      <p:ext uri="{BB962C8B-B14F-4D97-AF65-F5344CB8AC3E}">
        <p14:creationId xmlns:p14="http://schemas.microsoft.com/office/powerpoint/2010/main" val="13777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1728</Words>
  <Application>Microsoft Office PowerPoint</Application>
  <PresentationFormat>Широкоэкранный</PresentationFormat>
  <Paragraphs>200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Times New Roman CYR</vt:lpstr>
      <vt:lpstr>Тема Office</vt:lpstr>
      <vt:lpstr>                «Муниципальная модель выявления и сопровождения талантов»    </vt:lpstr>
      <vt:lpstr>Стратегическая цель, результаты и эффекты</vt:lpstr>
      <vt:lpstr>Муниципальная модель сопровождения талантов: анализ ситуации</vt:lpstr>
      <vt:lpstr>Муниципальная модель сопровождения талантов: образ будущего 2032</vt:lpstr>
      <vt:lpstr>Модель управления</vt:lpstr>
      <vt:lpstr>Ресурсы, необходимые для реализации</vt:lpstr>
      <vt:lpstr>Проектные инициативы</vt:lpstr>
      <vt:lpstr>Проектные инициативы</vt:lpstr>
      <vt:lpstr>Проектные инициативы</vt:lpstr>
      <vt:lpstr>Дорожная карта</vt:lpstr>
      <vt:lpstr>Роли в команде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«Муниципальная модель выявления и сопровождения талантов»    </dc:title>
  <dc:creator>jjj jkjj</dc:creator>
  <cp:lastModifiedBy>Кравченко Андрей Валерьевич</cp:lastModifiedBy>
  <cp:revision>80</cp:revision>
  <dcterms:created xsi:type="dcterms:W3CDTF">2022-11-11T21:18:12Z</dcterms:created>
  <dcterms:modified xsi:type="dcterms:W3CDTF">2022-12-16T04:08:15Z</dcterms:modified>
</cp:coreProperties>
</file>